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47" r:id="rId4"/>
    <p:sldId id="351" r:id="rId5"/>
    <p:sldId id="281" r:id="rId6"/>
    <p:sldId id="307" r:id="rId7"/>
    <p:sldId id="343" r:id="rId8"/>
    <p:sldId id="348" r:id="rId9"/>
    <p:sldId id="330" r:id="rId10"/>
    <p:sldId id="350" r:id="rId11"/>
    <p:sldId id="310" r:id="rId12"/>
    <p:sldId id="324" r:id="rId13"/>
    <p:sldId id="344" r:id="rId14"/>
    <p:sldId id="299" r:id="rId15"/>
    <p:sldId id="332" r:id="rId16"/>
    <p:sldId id="308" r:id="rId17"/>
    <p:sldId id="271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 autoAdjust="0"/>
    <p:restoredTop sz="94291" autoAdjust="0"/>
  </p:normalViewPr>
  <p:slideViewPr>
    <p:cSldViewPr snapToGrid="0" showGuides="1">
      <p:cViewPr varScale="1">
        <p:scale>
          <a:sx n="68" d="100"/>
          <a:sy n="68" d="100"/>
        </p:scale>
        <p:origin x="948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53E2-31B5-4EC5-9C51-A25C5CBAE779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5E042-80A3-47B3-B06C-5131CE5C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2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7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92" r:id="rId11"/>
    <p:sldLayoutId id="2147483684" r:id="rId12"/>
    <p:sldLayoutId id="2147483693" r:id="rId13"/>
    <p:sldLayoutId id="2147483695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8044070" y="1509672"/>
            <a:ext cx="3932762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" sz="4400" dirty="0">
                <a:solidFill>
                  <a:schemeClr val="accent1"/>
                </a:solidFill>
                <a:latin typeface="Bahnschrift SemiLight Condensed" panose="020B0502040204020203" pitchFamily="34" charset="0"/>
              </a:rPr>
              <a:t>TANTANGAN DAN STRATEGI ASESMEN DI ERA ADAPTASI KEBIASAAN BARU</a:t>
            </a:r>
            <a:endParaRPr lang="en-US" sz="5400" dirty="0">
              <a:solidFill>
                <a:schemeClr val="accent1"/>
              </a:solidFill>
              <a:latin typeface="+mj-lt"/>
            </a:endParaRPr>
          </a:p>
          <a:p>
            <a:pPr algn="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Mike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Dewi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Kurniasih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M.Pd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28388" y="5476205"/>
            <a:ext cx="52484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Materi Disampaikan pada Webinar Nasional Kolaborasi PGMI</a:t>
            </a:r>
          </a:p>
          <a:p>
            <a:pPr algn="r"/>
            <a:r>
              <a:rPr lang="en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UIN Sunan Kalijaga </a:t>
            </a:r>
            <a:br>
              <a:rPr lang="en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</a:br>
            <a:r>
              <a:rPr lang="en" dirty="0">
                <a:solidFill>
                  <a:schemeClr val="bg1"/>
                </a:solidFill>
                <a:latin typeface="Bahnschrift SemiLight Condensed" panose="020B0502040204020203" pitchFamily="34" charset="0"/>
              </a:rPr>
              <a:t>19 Agustus 2020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800" dirty="0"/>
              <a:t>Aligning learning, teaching and Assessment (Biggs, 2003)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3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1816558" y="2517944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914589" y="1303285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613880" y="135632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8511814" y="2626628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522650" y="321631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What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4563721" y="197623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Why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320140" y="20137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How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956825" y="329726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With Whom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460EB3-0FF5-40FD-8440-413D7BDFFB87}"/>
              </a:ext>
            </a:extLst>
          </p:cNvPr>
          <p:cNvGrpSpPr/>
          <p:nvPr/>
        </p:nvGrpSpPr>
        <p:grpSpPr>
          <a:xfrm>
            <a:off x="4546059" y="3097822"/>
            <a:ext cx="3108548" cy="1707936"/>
            <a:chOff x="-548507" y="477868"/>
            <a:chExt cx="11570449" cy="635717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EE2D32-7CE8-4FF5-8FE0-CA41F8BA023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EC908B-8E59-4CEE-943E-B8421E41B92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A91AD4-66F7-4FC4-867F-2DED12C086C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5DC0A7-A93D-4840-9F25-EBD112EA8F3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650FACD-AACB-4459-B705-19005108F20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6AA080-69C1-4760-9B09-4C61B7471E0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EE8AAE3-E74C-438A-98EB-C73B8F13C6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1EE8C5E2-7FBC-402D-8B0B-851E274329E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71B7444-28FA-415F-8547-EFA2AE62013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2E1BC027-8BBB-4CC5-A344-E7D25ADD1B5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0AF39B4D-BE5B-44F0-ABEC-8A346CAFA0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FD5C700-33F2-4D2E-9B63-05376A5E468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CC461BB-0FF5-4C4D-BBE4-E4B7A5E521AB}"/>
              </a:ext>
            </a:extLst>
          </p:cNvPr>
          <p:cNvSpPr txBox="1"/>
          <p:nvPr/>
        </p:nvSpPr>
        <p:spPr>
          <a:xfrm>
            <a:off x="4940127" y="3631011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LEARNING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0AD0D08F-5BCB-4D3D-9052-CB21C2E5B9F5}"/>
              </a:ext>
            </a:extLst>
          </p:cNvPr>
          <p:cNvSpPr>
            <a:spLocks noChangeAspect="1"/>
          </p:cNvSpPr>
          <p:nvPr/>
        </p:nvSpPr>
        <p:spPr>
          <a:xfrm>
            <a:off x="8318443" y="4562114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1BA325A0-B2B8-49F6-AED1-9964B8F7AF1B}"/>
              </a:ext>
            </a:extLst>
          </p:cNvPr>
          <p:cNvSpPr>
            <a:spLocks noChangeAspect="1"/>
          </p:cNvSpPr>
          <p:nvPr/>
        </p:nvSpPr>
        <p:spPr>
          <a:xfrm>
            <a:off x="2042344" y="475147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D153FAB-9492-4924-BC22-8668EC292624}"/>
              </a:ext>
            </a:extLst>
          </p:cNvPr>
          <p:cNvSpPr>
            <a:spLocks noChangeAspect="1"/>
          </p:cNvSpPr>
          <p:nvPr/>
        </p:nvSpPr>
        <p:spPr>
          <a:xfrm>
            <a:off x="5204516" y="5364403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C54F09-C7B8-453A-B231-D7EE87D2520F}"/>
              </a:ext>
            </a:extLst>
          </p:cNvPr>
          <p:cNvSpPr txBox="1"/>
          <p:nvPr/>
        </p:nvSpPr>
        <p:spPr>
          <a:xfrm>
            <a:off x="8823145" y="51994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What Effect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69CCE8-00F9-4CBB-96D0-EEDB15B6DF64}"/>
              </a:ext>
            </a:extLst>
          </p:cNvPr>
          <p:cNvSpPr txBox="1"/>
          <p:nvPr/>
        </p:nvSpPr>
        <p:spPr>
          <a:xfrm>
            <a:off x="5739274" y="606131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How Well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6E822D-773D-4E31-8AC7-2E1D8B197FED}"/>
              </a:ext>
            </a:extLst>
          </p:cNvPr>
          <p:cNvSpPr txBox="1"/>
          <p:nvPr/>
        </p:nvSpPr>
        <p:spPr>
          <a:xfrm>
            <a:off x="2714471" y="543822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When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4739B0C-958F-4C2C-BB1F-A551039A46EA}"/>
              </a:ext>
            </a:extLst>
          </p:cNvPr>
          <p:cNvCxnSpPr>
            <a:cxnSpLocks/>
          </p:cNvCxnSpPr>
          <p:nvPr/>
        </p:nvCxnSpPr>
        <p:spPr>
          <a:xfrm>
            <a:off x="5065593" y="2501725"/>
            <a:ext cx="574464" cy="568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9C26559-4FD0-4DEA-8FBA-A540F7A6CCA6}"/>
              </a:ext>
            </a:extLst>
          </p:cNvPr>
          <p:cNvCxnSpPr>
            <a:cxnSpLocks/>
          </p:cNvCxnSpPr>
          <p:nvPr/>
        </p:nvCxnSpPr>
        <p:spPr>
          <a:xfrm>
            <a:off x="7394231" y="4034853"/>
            <a:ext cx="1117583" cy="6793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99503A1-8BCF-43E0-AE09-C159887BBBF6}"/>
              </a:ext>
            </a:extLst>
          </p:cNvPr>
          <p:cNvCxnSpPr>
            <a:cxnSpLocks/>
          </p:cNvCxnSpPr>
          <p:nvPr/>
        </p:nvCxnSpPr>
        <p:spPr>
          <a:xfrm>
            <a:off x="3857678" y="3787137"/>
            <a:ext cx="938644" cy="2983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9D2923F-AB89-4E1A-8F18-23CEC64C7839}"/>
              </a:ext>
            </a:extLst>
          </p:cNvPr>
          <p:cNvCxnSpPr>
            <a:cxnSpLocks/>
          </p:cNvCxnSpPr>
          <p:nvPr/>
        </p:nvCxnSpPr>
        <p:spPr>
          <a:xfrm flipH="1">
            <a:off x="7420122" y="2532167"/>
            <a:ext cx="771631" cy="7073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11E51E5-EF59-4E8E-BB03-88B71DBB01C2}"/>
              </a:ext>
            </a:extLst>
          </p:cNvPr>
          <p:cNvCxnSpPr>
            <a:cxnSpLocks/>
          </p:cNvCxnSpPr>
          <p:nvPr/>
        </p:nvCxnSpPr>
        <p:spPr>
          <a:xfrm flipH="1">
            <a:off x="3858133" y="4621143"/>
            <a:ext cx="640521" cy="4753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08998C7-493C-4893-BBA0-02A2E91EE832}"/>
              </a:ext>
            </a:extLst>
          </p:cNvPr>
          <p:cNvCxnSpPr>
            <a:cxnSpLocks/>
          </p:cNvCxnSpPr>
          <p:nvPr/>
        </p:nvCxnSpPr>
        <p:spPr>
          <a:xfrm flipH="1">
            <a:off x="6475280" y="4894541"/>
            <a:ext cx="17827" cy="553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08A9054-5CA3-4C0D-90D7-1944879360EE}"/>
              </a:ext>
            </a:extLst>
          </p:cNvPr>
          <p:cNvCxnSpPr>
            <a:cxnSpLocks/>
          </p:cNvCxnSpPr>
          <p:nvPr/>
        </p:nvCxnSpPr>
        <p:spPr>
          <a:xfrm flipV="1">
            <a:off x="7472149" y="3518221"/>
            <a:ext cx="875655" cy="2770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altLang="ko-KR" sz="3200" dirty="0"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en-US" altLang="ko-K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597529" y="736488"/>
            <a:ext cx="3888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600" b="1" dirty="0">
              <a:latin typeface="+mj-lt"/>
              <a:ea typeface="Patrick Hand"/>
              <a:cs typeface="Patrick Hand"/>
              <a:sym typeface="Patrick Hand"/>
            </a:endParaRPr>
          </a:p>
          <a:p>
            <a:pPr lvl="0"/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2c.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Aktivitas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dan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tugas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pembelajaran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Belajar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dari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Rumah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dapat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bervariasi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antar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siswa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,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sesuai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minat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dan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kondisi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masing-masing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,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termasuk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mempertimbangkan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kesenjangan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akses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/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fasilitas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belajar</a:t>
            </a:r>
            <a:r>
              <a:rPr lang="en-US" sz="1600" b="1" dirty="0">
                <a:latin typeface="+mj-lt"/>
                <a:ea typeface="Patrick Hand"/>
                <a:cs typeface="Patrick Hand"/>
                <a:sym typeface="Patrick Hand"/>
              </a:rPr>
              <a:t> di </a:t>
            </a:r>
            <a:r>
              <a:rPr lang="en-US" sz="1600" b="1" dirty="0" err="1">
                <a:latin typeface="+mj-lt"/>
                <a:ea typeface="Patrick Hand"/>
                <a:cs typeface="Patrick Hand"/>
                <a:sym typeface="Patrick Hand"/>
              </a:rPr>
              <a:t>rumah</a:t>
            </a:r>
            <a:endParaRPr lang="en-US" sz="1600" b="1" dirty="0">
              <a:latin typeface="+mj-lt"/>
              <a:ea typeface="Patrick Hand"/>
              <a:cs typeface="Patrick Hand"/>
              <a:sym typeface="Patrick Hand"/>
            </a:endParaRPr>
          </a:p>
          <a:p>
            <a:pPr lvl="0"/>
            <a:endParaRPr lang="en-US" sz="1600" b="1" dirty="0">
              <a:latin typeface="+mj-lt"/>
              <a:ea typeface="Patrick Hand"/>
              <a:cs typeface="Patrick Hand"/>
              <a:sym typeface="Patrick Hand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Google Shape;137;p24">
            <a:extLst>
              <a:ext uri="{FF2B5EF4-FFF2-40B4-BE49-F238E27FC236}">
                <a16:creationId xmlns:a16="http://schemas.microsoft.com/office/drawing/2014/main" id="{6CF6DC5B-FEC3-4C0E-89C8-5B4D8BB67F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58284" y="2404188"/>
            <a:ext cx="5366703" cy="301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1" grpId="0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2" y="2240364"/>
            <a:ext cx="2417985" cy="2117034"/>
            <a:chOff x="3651644" y="919838"/>
            <a:chExt cx="1975714" cy="20365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accent1"/>
                  </a:solidFill>
                  <a:cs typeface="Arial" pitchFamily="34" charset="0"/>
                </a:rPr>
                <a:t>Tantangan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168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Ketersediaan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Fasilitas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Kesenjangan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Ekonomi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Kemampuan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IT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Kesibukan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Orang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Tua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B6115-46D6-4692-BC93-2E915541226B}"/>
              </a:ext>
            </a:extLst>
          </p:cNvPr>
          <p:cNvGrpSpPr/>
          <p:nvPr/>
        </p:nvGrpSpPr>
        <p:grpSpPr>
          <a:xfrm>
            <a:off x="3941002" y="2240364"/>
            <a:ext cx="2454245" cy="2117034"/>
            <a:chOff x="3651643" y="1105916"/>
            <a:chExt cx="2005342" cy="20365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5693-37E8-4A8E-BE1F-1A6E23876296}"/>
                </a:ext>
              </a:extLst>
            </p:cNvPr>
            <p:cNvSpPr txBox="1"/>
            <p:nvPr/>
          </p:nvSpPr>
          <p:spPr>
            <a:xfrm>
              <a:off x="3651643" y="1105916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>
                  <a:solidFill>
                    <a:schemeClr val="accent3"/>
                  </a:solidFill>
                  <a:cs typeface="Arial" pitchFamily="34" charset="0"/>
                </a:rPr>
                <a:t>Strategi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44F46-45E1-4419-8977-2C2947D9935F}"/>
                </a:ext>
              </a:extLst>
            </p:cNvPr>
            <p:cNvSpPr txBox="1"/>
            <p:nvPr/>
          </p:nvSpPr>
          <p:spPr>
            <a:xfrm>
              <a:off x="3681271" y="1454838"/>
              <a:ext cx="1975714" cy="168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Perlu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adanya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analisis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kesulitan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belajar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siswa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selama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BDR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Penentuan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durasi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belajar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durasi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asesmen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perlu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ditentukan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baik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agar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membebani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siswa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 err="1">
                <a:solidFill>
                  <a:schemeClr val="bg1"/>
                </a:solidFill>
              </a:rPr>
              <a:t>Analisis</a:t>
            </a:r>
            <a:r>
              <a:rPr lang="en-US" altLang="ko-KR" sz="4800" dirty="0">
                <a:solidFill>
                  <a:schemeClr val="bg1"/>
                </a:solidFill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</a:rPr>
              <a:t>Kesulitan</a:t>
            </a:r>
            <a:r>
              <a:rPr lang="en-US" altLang="ko-KR" sz="4800" dirty="0">
                <a:solidFill>
                  <a:schemeClr val="bg1"/>
                </a:solidFill>
              </a:rPr>
              <a:t> </a:t>
            </a:r>
            <a:r>
              <a:rPr lang="en-US" altLang="ko-KR" sz="4800" dirty="0" err="1">
                <a:solidFill>
                  <a:schemeClr val="bg1"/>
                </a:solidFill>
              </a:rPr>
              <a:t>Belajar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Guru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dapat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menggunakan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berbagai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instrumen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asesmen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kesulitan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accent3"/>
                </a:solidFill>
                <a:cs typeface="Arial" pitchFamily="34" charset="0"/>
              </a:rPr>
              <a:t>belajar</a:t>
            </a:r>
            <a:endParaRPr lang="en-US" altLang="ko-KR" sz="1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3077837" y="0"/>
            <a:ext cx="3600001" cy="36163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2d. Bukti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produk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aktivitas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BDR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diberi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umpan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balik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bersifat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kualitatif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berguna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guru,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tanpa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diharuskan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memberi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skor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/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nilai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kuantitatif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lvl="0">
              <a:spcBef>
                <a:spcPts val="600"/>
              </a:spcBef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solidFill>
            <a:schemeClr val="accent1"/>
          </a:solidFill>
        </p:spPr>
      </p:sp>
      <p:pic>
        <p:nvPicPr>
          <p:cNvPr id="2" name="Google Shape;155;p26">
            <a:extLst>
              <a:ext uri="{FF2B5EF4-FFF2-40B4-BE49-F238E27FC236}">
                <a16:creationId xmlns:a16="http://schemas.microsoft.com/office/drawing/2014/main" id="{285198F8-5E25-4D58-B23D-D792C5A81E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33480" y="25174"/>
            <a:ext cx="5158520" cy="6829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661" y="326261"/>
            <a:ext cx="10980575" cy="724247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en-US" sz="2000" dirty="0"/>
              <a:t>https://bersamahadapikorona.kemdikbud.go.id/tingkat-sd-modul-belajar-literasi-numerisasi/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E0433-8D0B-4AB1-97F0-D2A12F0D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6" t="24142" r="35435" b="22885"/>
          <a:stretch/>
        </p:blipFill>
        <p:spPr>
          <a:xfrm>
            <a:off x="9022434" y="3186158"/>
            <a:ext cx="1390339" cy="1416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E33B4-BC82-409A-A17D-2EE6E883A2A4}"/>
              </a:ext>
            </a:extLst>
          </p:cNvPr>
          <p:cNvPicPr/>
          <p:nvPr/>
        </p:nvPicPr>
        <p:blipFill rotWithShape="1">
          <a:blip r:embed="rId3"/>
          <a:srcRect l="14892" t="29201" r="14049" b="6944"/>
          <a:stretch/>
        </p:blipFill>
        <p:spPr bwMode="auto">
          <a:xfrm>
            <a:off x="868289" y="1039274"/>
            <a:ext cx="6350027" cy="4032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AFD98037-A520-45D0-937F-4991B42AAC6D}"/>
              </a:ext>
            </a:extLst>
          </p:cNvPr>
          <p:cNvSpPr txBox="1">
            <a:spLocks/>
          </p:cNvSpPr>
          <p:nvPr/>
        </p:nvSpPr>
        <p:spPr>
          <a:xfrm>
            <a:off x="9187329" y="4783563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 Me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644088"/>
            <a:chOff x="755576" y="2985717"/>
            <a:chExt cx="3092136" cy="6440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8E8FA1D-A278-4EB1-906A-59CFC9C15F4C}"/>
              </a:ext>
            </a:extLst>
          </p:cNvPr>
          <p:cNvPicPr/>
          <p:nvPr/>
        </p:nvPicPr>
        <p:blipFill rotWithShape="1">
          <a:blip r:embed="rId2"/>
          <a:srcRect l="19674" t="28108" r="17666" b="8351"/>
          <a:stretch/>
        </p:blipFill>
        <p:spPr bwMode="auto">
          <a:xfrm>
            <a:off x="859785" y="432581"/>
            <a:ext cx="7848118" cy="5739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aphic 299">
            <a:extLst>
              <a:ext uri="{FF2B5EF4-FFF2-40B4-BE49-F238E27FC236}">
                <a16:creationId xmlns:a16="http://schemas.microsoft.com/office/drawing/2014/main" id="{00DCFC47-3EC5-43EC-9D5C-36253076B550}"/>
              </a:ext>
            </a:extLst>
          </p:cNvPr>
          <p:cNvGrpSpPr/>
          <p:nvPr/>
        </p:nvGrpSpPr>
        <p:grpSpPr>
          <a:xfrm>
            <a:off x="7608502" y="2614160"/>
            <a:ext cx="4528975" cy="4142935"/>
            <a:chOff x="5671581" y="2568773"/>
            <a:chExt cx="3185568" cy="305087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51BD8-D6CC-4379-87AF-ADE60FB97057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B7A06C4-05FD-4316-821F-EA50B397BD9B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14DDB7-4418-42DF-AE2C-FE58227DBF7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C9EFB53-DF02-4930-98FD-020917527F56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5226B1-805D-4445-945C-C534A5805C21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66C3BC2-FDF4-40AC-B454-40656977B661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4143BA-B5A1-4507-9141-932441320933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083B56-4A25-43C7-974C-E5AA61299B6B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010F5F5-1CD8-482F-93DD-4FF49C2516E0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7AB33E-5971-4312-BBB8-314DFC2E4BF3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E4F88A-58F4-4A5C-9130-323E954C7EC9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C7E8818-9C3A-4DDA-A69C-D33500C0BC9F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DF44D4E-6828-4F72-B663-33492D5F9BC5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21CB37-AB75-40E2-990C-09D7743FE80E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EFD7-55B4-42E1-8310-793294C0A275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90D32C-24B2-4AB8-B0F7-72B196281505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0F70C8A-D39E-437E-B7F3-C14EE92787D4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D3826F-33C3-4A3E-93F3-E80DAE69538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FB20E1A-25D0-4570-8111-D90403A4C63A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4D9961-9CBA-4526-AE2C-4F3581AD01FB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1EE05B4-25E6-4D77-984F-0257A9C8E125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661E03-2D42-40B7-9D4A-4490D3865A18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55B6AE-8F41-474E-AF9B-0EED1BC792B3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-1" y="2787409"/>
            <a:ext cx="9572018" cy="16840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-1" y="2939809"/>
            <a:ext cx="9572018" cy="137926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" y="3024682"/>
            <a:ext cx="54776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 err="1">
                <a:latin typeface="+mj-lt"/>
                <a:cs typeface="Arial" pitchFamily="34" charset="0"/>
              </a:rPr>
              <a:t>Perubahan</a:t>
            </a:r>
            <a:r>
              <a:rPr lang="en-US" altLang="ko-KR" sz="4800" b="1" dirty="0">
                <a:latin typeface="+mj-lt"/>
                <a:cs typeface="Arial" pitchFamily="34" charset="0"/>
              </a:rPr>
              <a:t> </a:t>
            </a:r>
            <a:r>
              <a:rPr lang="en-US" altLang="ko-KR" sz="4800" b="1" dirty="0" err="1">
                <a:latin typeface="+mj-lt"/>
                <a:cs typeface="Arial" pitchFamily="34" charset="0"/>
              </a:rPr>
              <a:t>Mendasar</a:t>
            </a:r>
            <a:endParaRPr lang="ko-KR" altLang="en-US" sz="4800" b="1" dirty="0"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" y="3746470"/>
            <a:ext cx="547754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Tradisional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 Digital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9F33B-2CA3-4386-8F49-B234BF96DC71}"/>
              </a:ext>
            </a:extLst>
          </p:cNvPr>
          <p:cNvSpPr txBox="1"/>
          <p:nvPr/>
        </p:nvSpPr>
        <p:spPr>
          <a:xfrm>
            <a:off x="1577360" y="219746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5C9B-AB83-4EE5-B0A2-F12EAC0B3ECE}"/>
              </a:ext>
            </a:extLst>
          </p:cNvPr>
          <p:cNvGrpSpPr/>
          <p:nvPr/>
        </p:nvGrpSpPr>
        <p:grpSpPr>
          <a:xfrm>
            <a:off x="801958" y="1514542"/>
            <a:ext cx="5419664" cy="777510"/>
            <a:chOff x="6102442" y="1483456"/>
            <a:chExt cx="5419664" cy="7775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7B1B3-FFAF-4247-8258-E17CB7EF84D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6FE61E-CE0C-4214-BC4D-B053E3E9706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B6458-DB7A-460E-977F-722449119EB0}"/>
              </a:ext>
            </a:extLst>
          </p:cNvPr>
          <p:cNvSpPr txBox="1"/>
          <p:nvPr/>
        </p:nvSpPr>
        <p:spPr>
          <a:xfrm>
            <a:off x="1577360" y="333645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D7454-5DF2-4C34-8BC7-28F0E6C5FF61}"/>
              </a:ext>
            </a:extLst>
          </p:cNvPr>
          <p:cNvGrpSpPr/>
          <p:nvPr/>
        </p:nvGrpSpPr>
        <p:grpSpPr>
          <a:xfrm>
            <a:off x="801958" y="2653534"/>
            <a:ext cx="5419664" cy="777510"/>
            <a:chOff x="6102442" y="1483456"/>
            <a:chExt cx="5419664" cy="777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D0A5AB-F256-40F8-A411-D4C96E27B43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A7A65-0873-4DC5-88A5-6470175E37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18C6008-94BC-492B-8A33-BF3198EA8953}"/>
              </a:ext>
            </a:extLst>
          </p:cNvPr>
          <p:cNvSpPr txBox="1"/>
          <p:nvPr/>
        </p:nvSpPr>
        <p:spPr>
          <a:xfrm>
            <a:off x="1577360" y="447544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A6A641-AE70-46E2-95AE-8729160DBA38}"/>
              </a:ext>
            </a:extLst>
          </p:cNvPr>
          <p:cNvGrpSpPr/>
          <p:nvPr/>
        </p:nvGrpSpPr>
        <p:grpSpPr>
          <a:xfrm>
            <a:off x="801958" y="3792526"/>
            <a:ext cx="5419664" cy="777510"/>
            <a:chOff x="6102442" y="1483456"/>
            <a:chExt cx="5419664" cy="7775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FAB95B-B3FE-497B-9EC2-EBA3E73AF25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21728-5282-43C8-95F7-B7E6F41F507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7C564A-9D30-491E-A81F-98D842C5F762}"/>
              </a:ext>
            </a:extLst>
          </p:cNvPr>
          <p:cNvSpPr txBox="1"/>
          <p:nvPr/>
        </p:nvSpPr>
        <p:spPr>
          <a:xfrm>
            <a:off x="1577360" y="5614438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F38A6-8C6A-41EF-B150-8A737ABA1487}"/>
              </a:ext>
            </a:extLst>
          </p:cNvPr>
          <p:cNvGrpSpPr/>
          <p:nvPr/>
        </p:nvGrpSpPr>
        <p:grpSpPr>
          <a:xfrm>
            <a:off x="801958" y="4931518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A81B06-6E8A-47D0-A58F-1737A2B4ACD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C297D-DA8E-4FD4-8F4A-DC320DE15D9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6F5D98-A71F-4303-8EB2-B4D0D09F5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7" t="15248" r="30652" b="4852"/>
          <a:stretch/>
        </p:blipFill>
        <p:spPr>
          <a:xfrm>
            <a:off x="1" y="0"/>
            <a:ext cx="6008784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F388D8-B0BC-4560-9FE3-BDA7A3BF0207}"/>
              </a:ext>
            </a:extLst>
          </p:cNvPr>
          <p:cNvSpPr txBox="1"/>
          <p:nvPr/>
        </p:nvSpPr>
        <p:spPr>
          <a:xfrm>
            <a:off x="3890702" y="3851047"/>
            <a:ext cx="6098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4800" b="1" spc="600" dirty="0" err="1">
                <a:solidFill>
                  <a:schemeClr val="accent1"/>
                </a:solidFill>
                <a:latin typeface="+mj-lt"/>
                <a:cs typeface="Arial" pitchFamily="34" charset="0"/>
              </a:rPr>
              <a:t>Kebijakan</a:t>
            </a:r>
            <a:r>
              <a:rPr lang="en-US" altLang="ko-KR" sz="4800" b="1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  <a:p>
            <a:pPr algn="r"/>
            <a:r>
              <a:rPr lang="en-US" altLang="ko-KR" sz="4800" b="1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BDR</a:t>
            </a:r>
            <a:endParaRPr lang="ko-KR" altLang="en-US" sz="4800" b="1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3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30" y="339509"/>
            <a:ext cx="11192476" cy="1028396"/>
          </a:xfrm>
          <a:solidFill>
            <a:schemeClr val="accent1"/>
          </a:solidFill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ea typeface="Patrick Hand"/>
                <a:cs typeface="Patrick Hand"/>
                <a:sym typeface="Patrick Hand"/>
              </a:rPr>
              <a:t>2a. B</a:t>
            </a:r>
            <a:r>
              <a:rPr lang="en" sz="1600" b="1" dirty="0">
                <a:ea typeface="Patrick Hand"/>
                <a:cs typeface="Patrick Hand"/>
                <a:sym typeface="Patrick Hand"/>
              </a:rPr>
              <a:t>elajar dari Rumah melalui pembelajaran daring/jarak jauh dilaksanakan untuk memberikan </a:t>
            </a:r>
            <a:r>
              <a:rPr lang="en" sz="1600" b="1" u="sng" dirty="0">
                <a:ea typeface="Patrick Hand"/>
                <a:cs typeface="Patrick Hand"/>
                <a:sym typeface="Patrick Hand"/>
              </a:rPr>
              <a:t>pengalaman belajar yang bermakna</a:t>
            </a:r>
            <a:r>
              <a:rPr lang="en" sz="1600" b="1" dirty="0">
                <a:ea typeface="Patrick Hand"/>
                <a:cs typeface="Patrick Hand"/>
                <a:sym typeface="Patrick Hand"/>
              </a:rPr>
              <a:t> bagi siswa, tanpa terbebani tuntutan menuntaskan seluruh capaian kurikulum untuk kenaikan kelas maupun kelulusan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7121193" y="3555190"/>
            <a:ext cx="3666077" cy="2804600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600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0" algn="l" rtl="0">
              <a:spcBef>
                <a:spcPts val="600"/>
              </a:spcBef>
              <a:spcAft>
                <a:spcPts val="0"/>
              </a:spcAft>
              <a:buSzPts val="2700"/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Tidak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Semua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CP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harus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dicapai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selama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BDR/PJJ</a:t>
            </a:r>
            <a:endParaRPr lang="en-US" sz="1600" b="1" dirty="0">
              <a:latin typeface="+mj-lt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430060" y="2326040"/>
            <a:ext cx="515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penyesuaian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Kembali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kurikulum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CP,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aktivitas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asesmen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disesuaikan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kondisi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pada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Google Shape;94;p20">
            <a:extLst>
              <a:ext uri="{FF2B5EF4-FFF2-40B4-BE49-F238E27FC236}">
                <a16:creationId xmlns:a16="http://schemas.microsoft.com/office/drawing/2014/main" id="{AA9B6ADE-C4E5-4A6A-9F38-ABAB6DBB84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5383" t="21652" r="40991" b="31600"/>
          <a:stretch/>
        </p:blipFill>
        <p:spPr>
          <a:xfrm>
            <a:off x="642498" y="1817701"/>
            <a:ext cx="5179361" cy="4247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-99007" y="593815"/>
            <a:ext cx="3064747" cy="3130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0" y="767457"/>
            <a:ext cx="289246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https://simpandata.kemdikbud.go.id/index.php/s/69GscKjj5DzSzkP?path=%2F</a:t>
            </a:r>
          </a:p>
          <a:p>
            <a:pPr algn="r"/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5804452" y="5739486"/>
            <a:ext cx="50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KOMPETENSI INTI &amp; KOMPETENSI DASAR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315151-B9D8-4A4A-BA6E-7A118DF6820E}"/>
              </a:ext>
            </a:extLst>
          </p:cNvPr>
          <p:cNvPicPr/>
          <p:nvPr/>
        </p:nvPicPr>
        <p:blipFill rotWithShape="1">
          <a:blip r:embed="rId2"/>
          <a:srcRect l="4283" t="6556" r="1014" b="7925"/>
          <a:stretch/>
        </p:blipFill>
        <p:spPr bwMode="auto">
          <a:xfrm>
            <a:off x="3064747" y="757667"/>
            <a:ext cx="7693886" cy="4981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CDE235-0B03-4B04-B021-210BD2E40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21" t="36418" r="41087" b="34151"/>
          <a:stretch/>
        </p:blipFill>
        <p:spPr>
          <a:xfrm>
            <a:off x="373192" y="1633685"/>
            <a:ext cx="2120348" cy="20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2FF29B-96DD-475E-B3BB-A08EDE36969F}"/>
              </a:ext>
            </a:extLst>
          </p:cNvPr>
          <p:cNvPicPr/>
          <p:nvPr/>
        </p:nvPicPr>
        <p:blipFill rotWithShape="1">
          <a:blip r:embed="rId2"/>
          <a:srcRect l="21790" t="24835" r="19232" b="6499"/>
          <a:stretch/>
        </p:blipFill>
        <p:spPr bwMode="auto">
          <a:xfrm>
            <a:off x="1256147" y="814484"/>
            <a:ext cx="8587409" cy="5194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B902C9E-B44F-43F0-B5A1-1F05AE1787F7}"/>
              </a:ext>
            </a:extLst>
          </p:cNvPr>
          <p:cNvGrpSpPr/>
          <p:nvPr/>
        </p:nvGrpSpPr>
        <p:grpSpPr>
          <a:xfrm>
            <a:off x="9740349" y="3670852"/>
            <a:ext cx="2107094" cy="2833599"/>
            <a:chOff x="149043" y="399678"/>
            <a:chExt cx="1877570" cy="2572864"/>
          </a:xfrm>
        </p:grpSpPr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2ED4689B-DD9F-4700-ACAD-611ECD1C05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0B8ABA-B427-4245-AEB4-96051F183036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4418BC9-6508-4B5C-B093-FC76A4D9DAB2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639C89F-2798-4FC3-8885-B497D0C56568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F394C274-131B-47C0-84C5-1A855D60D652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5BD2B197-9BDD-4190-8C95-148957931250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14FB4CD-55B7-45D9-B857-1C654F3D8554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5440B37-CD04-4859-8D4B-6977A9B91DD0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AC9CAFF-2301-4B49-A839-D0172619033B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2B5A4BFB-72FC-4027-B6C9-3CA85FCCA2F3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59785CF7-0706-4C38-8131-ECFB12A8655C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1B6E17D1-2048-4F63-AB2A-D2648C7F3383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F49F87D6-D99E-4A27-B6CB-D9B1627F03B5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5895B44C-10A6-4AA9-9116-8A6F7D4D0B4F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3F63CCB5-E8BF-45E2-86DF-5ADC787E884C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ounded Rectangle 51">
                <a:extLst>
                  <a:ext uri="{FF2B5EF4-FFF2-40B4-BE49-F238E27FC236}">
                    <a16:creationId xmlns:a16="http://schemas.microsoft.com/office/drawing/2014/main" id="{02903546-8B83-46B7-9C6F-F2528F60B12B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52">
                <a:extLst>
                  <a:ext uri="{FF2B5EF4-FFF2-40B4-BE49-F238E27FC236}">
                    <a16:creationId xmlns:a16="http://schemas.microsoft.com/office/drawing/2014/main" id="{6DC531F1-1AA4-4A61-9663-EFF15CD152E9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53">
                <a:extLst>
                  <a:ext uri="{FF2B5EF4-FFF2-40B4-BE49-F238E27FC236}">
                    <a16:creationId xmlns:a16="http://schemas.microsoft.com/office/drawing/2014/main" id="{6DB45812-4A91-4E87-8B4D-5A1C5EE85BD8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751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90192"/>
              </p:ext>
            </p:extLst>
          </p:nvPr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74578"/>
              </p:ext>
            </p:extLst>
          </p:nvPr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F7BAE9-73A4-401C-BFBF-67E71E568C25}"/>
              </a:ext>
            </a:extLst>
          </p:cNvPr>
          <p:cNvPicPr/>
          <p:nvPr/>
        </p:nvPicPr>
        <p:blipFill rotWithShape="1">
          <a:blip r:embed="rId4"/>
          <a:srcRect l="26419" t="23125" r="24376" b="5929"/>
          <a:stretch/>
        </p:blipFill>
        <p:spPr bwMode="auto">
          <a:xfrm>
            <a:off x="424386" y="383199"/>
            <a:ext cx="6389413" cy="6295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0;p21">
            <a:extLst>
              <a:ext uri="{FF2B5EF4-FFF2-40B4-BE49-F238E27FC236}">
                <a16:creationId xmlns:a16="http://schemas.microsoft.com/office/drawing/2014/main" id="{02999446-81B9-4CB2-BED3-0EF2C6C331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0428" y="1637785"/>
            <a:ext cx="8924610" cy="30388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53FA79D-8F07-4E98-BDD2-69BFA0DF120D}"/>
              </a:ext>
            </a:extLst>
          </p:cNvPr>
          <p:cNvGrpSpPr/>
          <p:nvPr/>
        </p:nvGrpSpPr>
        <p:grpSpPr>
          <a:xfrm rot="16200000">
            <a:off x="7712611" y="2576863"/>
            <a:ext cx="6404152" cy="1704274"/>
            <a:chOff x="3960971" y="2767117"/>
            <a:chExt cx="4267200" cy="13214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EB20A4-4D05-439A-9BB9-DA264DFC35A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90EC02C-BBCF-4CC7-8D32-C9DCDAC7E7F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DB9482-7546-44F0-8D91-9C1CFB55E20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62474A-5FE7-4ECC-8360-267618642E02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43037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2b.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Belajar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rumah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dapat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difokuskan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pada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pendidikan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kecakapan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hidup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antara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lain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mengenai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pandemic Covid-19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19619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Memfasilitasi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Mendampingi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Memotivasi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Mendokumentasikan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/>
              <a:t>Ortu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6050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Merencanakan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Analisis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Evaluasi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Feed back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Guru</a:t>
            </a:r>
            <a:endParaRPr lang="ko-KR" alt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C2E0B-DD7F-4D2E-97E1-98A6AF0BFAE3}"/>
              </a:ext>
            </a:extLst>
          </p:cNvPr>
          <p:cNvSpPr txBox="1"/>
          <p:nvPr/>
        </p:nvSpPr>
        <p:spPr>
          <a:xfrm>
            <a:off x="1157610" y="1366153"/>
            <a:ext cx="720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cs typeface="Arial" pitchFamily="34" charset="0"/>
              </a:rPr>
              <a:t>Perlu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adanya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sinkronisasi</a:t>
            </a:r>
            <a:r>
              <a:rPr lang="en-US" altLang="ko-KR" sz="1600" dirty="0">
                <a:cs typeface="Arial" pitchFamily="34" charset="0"/>
              </a:rPr>
              <a:t> </a:t>
            </a:r>
            <a:r>
              <a:rPr lang="en-US" altLang="ko-KR" sz="1600" dirty="0" err="1">
                <a:cs typeface="Arial" pitchFamily="34" charset="0"/>
              </a:rPr>
              <a:t>peran</a:t>
            </a:r>
            <a:r>
              <a:rPr lang="en-US" altLang="ko-KR" sz="1600" dirty="0">
                <a:cs typeface="Arial" pitchFamily="34" charset="0"/>
              </a:rPr>
              <a:t> orang </a:t>
            </a:r>
            <a:r>
              <a:rPr lang="en-US" altLang="ko-KR" sz="1600" dirty="0" err="1">
                <a:cs typeface="Arial" pitchFamily="34" charset="0"/>
              </a:rPr>
              <a:t>tua</a:t>
            </a:r>
            <a:r>
              <a:rPr lang="en-US" altLang="ko-KR" sz="1600" dirty="0">
                <a:cs typeface="Arial" pitchFamily="34" charset="0"/>
              </a:rPr>
              <a:t> dan guru</a:t>
            </a:r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2A00FBFF-6A8E-4F79-B1E9-191DAF62F1EB}"/>
              </a:ext>
            </a:extLst>
          </p:cNvPr>
          <p:cNvSpPr/>
          <p:nvPr/>
        </p:nvSpPr>
        <p:spPr>
          <a:xfrm>
            <a:off x="731671" y="1268221"/>
            <a:ext cx="382809" cy="431759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DA3372-2F9F-4407-9C98-BB96A0EAE964}"/>
              </a:ext>
            </a:extLst>
          </p:cNvPr>
          <p:cNvSpPr txBox="1"/>
          <p:nvPr/>
        </p:nvSpPr>
        <p:spPr>
          <a:xfrm>
            <a:off x="6952819" y="2721176"/>
            <a:ext cx="35429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0" algn="l" rtl="0">
              <a:spcBef>
                <a:spcPts val="600"/>
              </a:spcBef>
              <a:spcAft>
                <a:spcPts val="0"/>
              </a:spcAft>
              <a:buSzPts val="2100"/>
            </a:pPr>
            <a:r>
              <a:rPr lang="en-US" sz="1600" dirty="0" err="1">
                <a:latin typeface="+mj-lt"/>
              </a:rPr>
              <a:t>Pembelajaran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bukan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hanya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ditekankan</a:t>
            </a:r>
            <a:r>
              <a:rPr lang="en-US" sz="1600" dirty="0">
                <a:latin typeface="+mj-lt"/>
              </a:rPr>
              <a:t> pada </a:t>
            </a:r>
            <a:r>
              <a:rPr lang="en-US" sz="1600" dirty="0" err="1">
                <a:latin typeface="+mj-lt"/>
              </a:rPr>
              <a:t>kognitif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melainkan</a:t>
            </a:r>
            <a:r>
              <a:rPr lang="en-US" sz="1600" dirty="0">
                <a:latin typeface="+mj-lt"/>
              </a:rPr>
              <a:t> juga </a:t>
            </a:r>
            <a:r>
              <a:rPr lang="en-US" sz="1600" b="1" dirty="0">
                <a:latin typeface="+mj-lt"/>
              </a:rPr>
              <a:t>life skill</a:t>
            </a:r>
            <a:r>
              <a:rPr lang="en-US" sz="1600" dirty="0">
                <a:latin typeface="+mj-lt"/>
              </a:rPr>
              <a:t> dan </a:t>
            </a:r>
            <a:r>
              <a:rPr lang="en-US" sz="1600" dirty="0" err="1">
                <a:latin typeface="+mj-lt"/>
              </a:rPr>
              <a:t>pendidikan</a:t>
            </a:r>
            <a:r>
              <a:rPr lang="en-US" sz="1600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karakter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perlu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metode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asesmen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untuk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menilai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ketiga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komponen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tsb</a:t>
            </a:r>
            <a:r>
              <a:rPr lang="en-US" sz="1600" dirty="0">
                <a:latin typeface="+mj-lt"/>
              </a:rPr>
              <a:t>)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D8DC5AB-5356-4A37-8D4C-78F2F301DFA2}"/>
              </a:ext>
            </a:extLst>
          </p:cNvPr>
          <p:cNvSpPr/>
          <p:nvPr/>
        </p:nvSpPr>
        <p:spPr>
          <a:xfrm>
            <a:off x="6425484" y="276615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499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Bahnschrift SemiLight Condensed</vt:lpstr>
      <vt:lpstr>Calibri</vt:lpstr>
      <vt:lpstr>Calibri Light</vt:lpstr>
      <vt:lpstr>Georgia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Lenovo</cp:lastModifiedBy>
  <cp:revision>86</cp:revision>
  <dcterms:created xsi:type="dcterms:W3CDTF">2020-01-20T05:08:25Z</dcterms:created>
  <dcterms:modified xsi:type="dcterms:W3CDTF">2020-08-11T16:15:48Z</dcterms:modified>
</cp:coreProperties>
</file>